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handoutMasterIdLst>
    <p:handoutMasterId r:id="rId25"/>
  </p:handoutMasterIdLst>
  <p:sldIdLst>
    <p:sldId id="256" r:id="rId2"/>
    <p:sldId id="384" r:id="rId3"/>
    <p:sldId id="346" r:id="rId4"/>
    <p:sldId id="371" r:id="rId5"/>
    <p:sldId id="385" r:id="rId6"/>
    <p:sldId id="355" r:id="rId7"/>
    <p:sldId id="370" r:id="rId8"/>
    <p:sldId id="257" r:id="rId9"/>
    <p:sldId id="377" r:id="rId10"/>
    <p:sldId id="372" r:id="rId11"/>
    <p:sldId id="373" r:id="rId12"/>
    <p:sldId id="374" r:id="rId13"/>
    <p:sldId id="360" r:id="rId14"/>
    <p:sldId id="361" r:id="rId15"/>
    <p:sldId id="362" r:id="rId16"/>
    <p:sldId id="364" r:id="rId17"/>
    <p:sldId id="378" r:id="rId18"/>
    <p:sldId id="379" r:id="rId19"/>
    <p:sldId id="380" r:id="rId20"/>
    <p:sldId id="381" r:id="rId21"/>
    <p:sldId id="382" r:id="rId22"/>
    <p:sldId id="383" r:id="rId23"/>
  </p:sldIdLst>
  <p:sldSz cx="9144000" cy="5143500" type="screen16x9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 autoAdjust="0"/>
    <p:restoredTop sz="79692" autoAdjust="0"/>
  </p:normalViewPr>
  <p:slideViewPr>
    <p:cSldViewPr>
      <p:cViewPr varScale="1">
        <p:scale>
          <a:sx n="118" d="100"/>
          <a:sy n="118" d="100"/>
        </p:scale>
        <p:origin x="376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4" d="100"/>
          <a:sy n="64" d="100"/>
        </p:scale>
        <p:origin x="-2645" y="-8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DE5048B-C445-2B4D-8DE7-9FD28F48A7BC}" type="datetimeFigureOut">
              <a:rPr lang="en-US" smtClean="0"/>
              <a:t>10/6/16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97C6235-41A4-FA4A-8D27-31ACE37D4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9994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0463248-585C-B447-B44D-F637F9256F5E}" type="datetimeFigureOut">
              <a:rPr lang="en-US" smtClean="0"/>
              <a:t>10/6/16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9AFD1FB-7FDC-3E4B-99D7-65DCF3E4A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02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FD1FB-7FDC-3E4B-99D7-65DCF3E4AFC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977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emf"/><Relationship Id="rId12" Type="http://schemas.openxmlformats.org/officeDocument/2006/relationships/image" Target="../media/image14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7" Type="http://schemas.openxmlformats.org/officeDocument/2006/relationships/image" Target="../media/image9.emf"/><Relationship Id="rId8" Type="http://schemas.openxmlformats.org/officeDocument/2006/relationships/image" Target="../media/image10.emf"/><Relationship Id="rId9" Type="http://schemas.openxmlformats.org/officeDocument/2006/relationships/image" Target="../media/image11.emf"/><Relationship Id="rId10" Type="http://schemas.openxmlformats.org/officeDocument/2006/relationships/image" Target="../media/image12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/>
        </p:nvSpPr>
        <p:spPr>
          <a:xfrm>
            <a:off x="0" y="0"/>
            <a:ext cx="9144000" cy="14192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Rectangle 8"/>
          <p:cNvSpPr/>
          <p:nvPr/>
        </p:nvSpPr>
        <p:spPr>
          <a:xfrm>
            <a:off x="0" y="1066800"/>
            <a:ext cx="9144000" cy="3905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pic>
        <p:nvPicPr>
          <p:cNvPr id="6" name="Picture 5" descr="NameLogo-condensed-rvs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601" y="1133475"/>
            <a:ext cx="4406275" cy="257176"/>
          </a:xfrm>
          <a:prstGeom prst="rect">
            <a:avLst/>
          </a:prstGeom>
        </p:spPr>
      </p:pic>
      <p:sp>
        <p:nvSpPr>
          <p:cNvPr id="32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-31167" y="0"/>
            <a:ext cx="2258568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33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74366" y="0"/>
            <a:ext cx="2258568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34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9899" y="0"/>
            <a:ext cx="2258568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35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885432" y="0"/>
            <a:ext cx="2258568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37" name="Title 1"/>
          <p:cNvSpPr>
            <a:spLocks noGrp="1"/>
          </p:cNvSpPr>
          <p:nvPr>
            <p:ph type="ctrTitle"/>
          </p:nvPr>
        </p:nvSpPr>
        <p:spPr>
          <a:xfrm>
            <a:off x="457200" y="1847850"/>
            <a:ext cx="8089900" cy="790575"/>
          </a:xfrm>
        </p:spPr>
        <p:txBody>
          <a:bodyPr/>
          <a:lstStyle>
            <a:lvl1pPr>
              <a:defRPr sz="2400">
                <a:solidFill>
                  <a:srgbClr val="A41034"/>
                </a:solidFill>
                <a:latin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2581275"/>
            <a:ext cx="8089900" cy="397669"/>
          </a:xfrm>
        </p:spPr>
        <p:txBody>
          <a:bodyPr/>
          <a:lstStyle>
            <a:lvl1pPr marL="0" indent="0" algn="l">
              <a:buNone/>
              <a:defRPr sz="105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2" name="Picture 1" descr="ShieldLogo-WEB-small-k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1" y="1133475"/>
            <a:ext cx="720657" cy="6397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 with Image/Content 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52800" y="1200150"/>
            <a:ext cx="5334000" cy="3429000"/>
          </a:xfrm>
        </p:spPr>
        <p:txBody>
          <a:bodyPr>
            <a:noAutofit/>
          </a:bodyPr>
          <a:lstStyle>
            <a:lvl1pPr>
              <a:defRPr sz="1500">
                <a:solidFill>
                  <a:srgbClr val="A6A6A6"/>
                </a:solidFill>
              </a:defRPr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1177290"/>
            <a:ext cx="3090672" cy="3429000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with Two Image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5334000" cy="3429000"/>
          </a:xfrm>
        </p:spPr>
        <p:txBody>
          <a:bodyPr>
            <a:noAutofit/>
          </a:bodyPr>
          <a:lstStyle>
            <a:lvl1pPr>
              <a:defRPr sz="1500">
                <a:solidFill>
                  <a:srgbClr val="A6A6A6"/>
                </a:solidFill>
              </a:defRPr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126480" y="1200150"/>
            <a:ext cx="3017520" cy="1680210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126480" y="2945423"/>
            <a:ext cx="3017520" cy="1680210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 with Two Image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52800" y="1200150"/>
            <a:ext cx="5334000" cy="3429000"/>
          </a:xfrm>
        </p:spPr>
        <p:txBody>
          <a:bodyPr>
            <a:noAutofit/>
          </a:bodyPr>
          <a:lstStyle>
            <a:lvl1pPr>
              <a:defRPr sz="1500">
                <a:solidFill>
                  <a:srgbClr val="A6A6A6"/>
                </a:solidFill>
              </a:defRPr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6200" y="1200150"/>
            <a:ext cx="3017520" cy="1680210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6200" y="2945423"/>
            <a:ext cx="3017520" cy="1680210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Text/Conten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429000"/>
          </a:xfrm>
        </p:spPr>
        <p:txBody>
          <a:bodyPr>
            <a:noAutofit/>
          </a:bodyPr>
          <a:lstStyle>
            <a:lvl1pPr marL="126206" indent="-126206">
              <a:buFont typeface="Arial" pitchFamily="34" charset="0"/>
              <a:buChar char="•"/>
              <a:defRPr sz="1350">
                <a:solidFill>
                  <a:srgbClr val="A6A6A6"/>
                </a:solidFill>
              </a:defRPr>
            </a:lvl1pPr>
            <a:lvl2pPr marL="394097" indent="-129779">
              <a:defRPr sz="1200"/>
            </a:lvl2pPr>
            <a:lvl3pPr marL="603647" indent="-125016"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429000"/>
          </a:xfrm>
        </p:spPr>
        <p:txBody>
          <a:bodyPr>
            <a:noAutofit/>
          </a:bodyPr>
          <a:lstStyle>
            <a:lvl1pPr marL="126206" indent="-126206">
              <a:buFont typeface="Arial" pitchFamily="34" charset="0"/>
              <a:buChar char="•"/>
              <a:defRPr sz="1350">
                <a:solidFill>
                  <a:srgbClr val="A6A6A6"/>
                </a:solidFill>
              </a:defRPr>
            </a:lvl1pPr>
            <a:lvl2pPr marL="351235" indent="-129779">
              <a:defRPr sz="1200"/>
            </a:lvl2pPr>
            <a:lvl3pPr marL="603647" indent="-125016"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Text/Content Boxes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8700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1500" b="0">
                <a:solidFill>
                  <a:srgbClr val="A6A6A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543050"/>
            <a:ext cx="4040188" cy="3086100"/>
          </a:xfrm>
        </p:spPr>
        <p:txBody>
          <a:bodyPr>
            <a:noAutofit/>
          </a:bodyPr>
          <a:lstStyle>
            <a:lvl1pPr marL="126206" indent="-126206">
              <a:buFont typeface="Arial" pitchFamily="34" charset="0"/>
              <a:buChar char="•"/>
              <a:defRPr sz="1350">
                <a:solidFill>
                  <a:schemeClr val="tx2"/>
                </a:solidFill>
              </a:defRPr>
            </a:lvl1pPr>
            <a:lvl2pPr marL="347663" indent="-126206">
              <a:defRPr sz="1200"/>
            </a:lvl2pPr>
            <a:lvl3pPr marL="559594" indent="-133350"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028700"/>
            <a:ext cx="4041775" cy="479822"/>
          </a:xfrm>
        </p:spPr>
        <p:txBody>
          <a:bodyPr anchor="b">
            <a:noAutofit/>
          </a:bodyPr>
          <a:lstStyle>
            <a:lvl1pPr marL="0" indent="0">
              <a:buNone/>
              <a:defRPr sz="1500" b="0">
                <a:solidFill>
                  <a:srgbClr val="A6A6A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543050"/>
            <a:ext cx="4041775" cy="3086100"/>
          </a:xfrm>
        </p:spPr>
        <p:txBody>
          <a:bodyPr>
            <a:noAutofit/>
          </a:bodyPr>
          <a:lstStyle>
            <a:lvl1pPr marL="126206" indent="-126206">
              <a:buFont typeface="Arial" pitchFamily="34" charset="0"/>
              <a:buChar char="•"/>
              <a:defRPr sz="1350">
                <a:solidFill>
                  <a:schemeClr val="tx2"/>
                </a:solidFill>
              </a:defRPr>
            </a:lvl1pPr>
            <a:lvl2pPr marL="351235" indent="-129779">
              <a:defRPr sz="1200"/>
            </a:lvl2pPr>
            <a:lvl3pPr marL="561975" indent="-125016"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 descr="lightbult-0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130" y="628651"/>
            <a:ext cx="871070" cy="1047749"/>
          </a:xfrm>
          <a:prstGeom prst="rect">
            <a:avLst/>
          </a:prstGeom>
        </p:spPr>
      </p:pic>
      <p:pic>
        <p:nvPicPr>
          <p:cNvPr id="4" name="Picture 3" descr="magnifying-glas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400" y="619125"/>
            <a:ext cx="812800" cy="1083734"/>
          </a:xfrm>
          <a:prstGeom prst="rect">
            <a:avLst/>
          </a:prstGeom>
        </p:spPr>
      </p:pic>
      <p:pic>
        <p:nvPicPr>
          <p:cNvPr id="6" name="Picture 5" descr="acorn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076450"/>
            <a:ext cx="863600" cy="990600"/>
          </a:xfrm>
          <a:prstGeom prst="rect">
            <a:avLst/>
          </a:prstGeom>
        </p:spPr>
      </p:pic>
      <p:pic>
        <p:nvPicPr>
          <p:cNvPr id="7" name="Picture 6" descr="globe_magnifying_glass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600" y="2019300"/>
            <a:ext cx="1479954" cy="1066800"/>
          </a:xfrm>
          <a:prstGeom prst="rect">
            <a:avLst/>
          </a:prstGeom>
        </p:spPr>
      </p:pic>
      <p:pic>
        <p:nvPicPr>
          <p:cNvPr id="8" name="Picture 7" descr="globe-mono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100" y="695325"/>
            <a:ext cx="1282700" cy="962025"/>
          </a:xfrm>
          <a:prstGeom prst="rect">
            <a:avLst/>
          </a:prstGeom>
        </p:spPr>
      </p:pic>
      <p:pic>
        <p:nvPicPr>
          <p:cNvPr id="9" name="Picture 8" descr="arrows_four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100" y="723900"/>
            <a:ext cx="1270000" cy="952500"/>
          </a:xfrm>
          <a:prstGeom prst="rect">
            <a:avLst/>
          </a:prstGeom>
        </p:spPr>
      </p:pic>
      <p:pic>
        <p:nvPicPr>
          <p:cNvPr id="10" name="Picture 9" descr="balloon_round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600" y="2000250"/>
            <a:ext cx="1231900" cy="1142175"/>
          </a:xfrm>
          <a:prstGeom prst="rect">
            <a:avLst/>
          </a:prstGeom>
        </p:spPr>
      </p:pic>
      <p:pic>
        <p:nvPicPr>
          <p:cNvPr id="11" name="Picture 10" descr="illustration-K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300" y="1943100"/>
            <a:ext cx="1473200" cy="1104900"/>
          </a:xfrm>
          <a:prstGeom prst="rect">
            <a:avLst/>
          </a:prstGeom>
        </p:spPr>
      </p:pic>
      <p:pic>
        <p:nvPicPr>
          <p:cNvPr id="12" name="Picture 11" descr="laptop_withArrow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1" y="3486150"/>
            <a:ext cx="1422401" cy="914401"/>
          </a:xfrm>
          <a:prstGeom prst="rect">
            <a:avLst/>
          </a:prstGeom>
        </p:spPr>
      </p:pic>
      <p:pic>
        <p:nvPicPr>
          <p:cNvPr id="13" name="Picture 12" descr="phone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00" y="3343275"/>
            <a:ext cx="1022808" cy="1200150"/>
          </a:xfrm>
          <a:prstGeom prst="rect">
            <a:avLst/>
          </a:prstGeom>
        </p:spPr>
      </p:pic>
      <p:pic>
        <p:nvPicPr>
          <p:cNvPr id="14" name="Picture 13" descr="integration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800" y="676275"/>
            <a:ext cx="939800" cy="10024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Picture 14" descr="five-i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00" y="581025"/>
            <a:ext cx="7280644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86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1_miss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5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 descr="4-the-case-metho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0578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787378"/>
            <a:ext cx="7772400" cy="498872"/>
          </a:xfrm>
        </p:spPr>
        <p:txBody>
          <a:bodyPr anchor="b">
            <a:noAutofit/>
          </a:bodyPr>
          <a:lstStyle>
            <a:lvl1pPr algn="l">
              <a:defRPr sz="2250" b="0" cap="none">
                <a:ln>
                  <a:noFill/>
                </a:ln>
                <a:solidFill>
                  <a:srgbClr val="A41034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286250"/>
            <a:ext cx="7772400" cy="400050"/>
          </a:xfrm>
        </p:spPr>
        <p:txBody>
          <a:bodyPr anchor="t"/>
          <a:lstStyle>
            <a:lvl1pPr marL="0" indent="0">
              <a:buNone/>
              <a:defRPr sz="1500">
                <a:solidFill>
                  <a:schemeClr val="bg1">
                    <a:lumMod val="6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419496" y="1489166"/>
            <a:ext cx="2783541" cy="2057400"/>
          </a:xfrm>
        </p:spPr>
        <p:txBody>
          <a:bodyPr/>
          <a:lstStyle>
            <a:lvl1pPr>
              <a:defRPr sz="135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355333" cy="3546566"/>
          </a:xfrm>
        </p:spPr>
        <p:txBody>
          <a:bodyPr/>
          <a:lstStyle>
            <a:lvl1pPr>
              <a:defRPr sz="135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419496" y="0"/>
            <a:ext cx="2783541" cy="1428750"/>
          </a:xfrm>
        </p:spPr>
        <p:txBody>
          <a:bodyPr/>
          <a:lstStyle>
            <a:lvl1pPr>
              <a:defRPr sz="135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259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 descr="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4388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3864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 descr="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25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32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 descr="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687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3474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32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71371"/>
            <a:ext cx="7772400" cy="498872"/>
          </a:xfrm>
        </p:spPr>
        <p:txBody>
          <a:bodyPr anchor="b">
            <a:noAutofit/>
          </a:bodyPr>
          <a:lstStyle>
            <a:lvl1pPr algn="l">
              <a:defRPr sz="2250" b="0" cap="none">
                <a:solidFill>
                  <a:srgbClr val="A41034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5723"/>
            <a:ext cx="7772400" cy="429028"/>
          </a:xfrm>
        </p:spPr>
        <p:txBody>
          <a:bodyPr anchor="t"/>
          <a:lstStyle>
            <a:lvl1pPr marL="0" indent="0">
              <a:buNone/>
              <a:defRPr sz="1500">
                <a:solidFill>
                  <a:srgbClr val="A6A6A6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1314450"/>
            <a:ext cx="2304288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353056" y="1314450"/>
            <a:ext cx="2231136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32960" y="1314450"/>
            <a:ext cx="2231136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912864" y="1314450"/>
            <a:ext cx="2231136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vid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30028"/>
            <a:ext cx="7772400" cy="498872"/>
          </a:xfrm>
        </p:spPr>
        <p:txBody>
          <a:bodyPr anchor="b">
            <a:noAutofit/>
          </a:bodyPr>
          <a:lstStyle>
            <a:lvl1pPr algn="l">
              <a:defRPr sz="2250" b="0" cap="none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686050"/>
            <a:ext cx="7772400" cy="457200"/>
          </a:xfrm>
        </p:spPr>
        <p:txBody>
          <a:bodyPr anchor="t"/>
          <a:lstStyle>
            <a:lvl1pPr marL="0" indent="0">
              <a:buNone/>
              <a:defRPr sz="1500">
                <a:solidFill>
                  <a:srgbClr val="A6A6A6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66176" cy="3429000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 marL="129779" indent="-129779">
              <a:defRPr>
                <a:solidFill>
                  <a:srgbClr val="000000"/>
                </a:solidFill>
              </a:defRPr>
            </a:lvl2pPr>
            <a:lvl3pPr marL="466725" indent="-126206">
              <a:defRPr>
                <a:solidFill>
                  <a:srgbClr val="000000"/>
                </a:solidFill>
              </a:defRPr>
            </a:lvl3pPr>
            <a:lvl4pPr marL="815579" indent="-130969">
              <a:defRPr>
                <a:solidFill>
                  <a:srgbClr val="000000"/>
                </a:solidFill>
              </a:defRPr>
            </a:lvl4pPr>
            <a:lvl5pPr marL="1152525" indent="-125016"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with No Subtitle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66176" cy="3429000"/>
          </a:xfrm>
        </p:spPr>
        <p:txBody>
          <a:bodyPr/>
          <a:lstStyle>
            <a:lvl1pPr marL="129779" indent="-129779">
              <a:buFont typeface="Arial" pitchFamily="34" charset="0"/>
              <a:buChar char="•"/>
              <a:defRPr sz="1350">
                <a:solidFill>
                  <a:srgbClr val="000000"/>
                </a:solidFill>
              </a:defRPr>
            </a:lvl1pPr>
            <a:lvl2pPr marL="466725" indent="-120254">
              <a:defRPr sz="1200">
                <a:solidFill>
                  <a:srgbClr val="000000"/>
                </a:solidFill>
              </a:defRPr>
            </a:lvl2pPr>
            <a:lvl3pPr marL="815579" indent="-135731">
              <a:defRPr sz="1050">
                <a:solidFill>
                  <a:srgbClr val="000000"/>
                </a:solidFill>
              </a:defRPr>
            </a:lvl3pPr>
            <a:lvl4pPr marL="1152525" indent="-120254">
              <a:defRPr sz="900">
                <a:solidFill>
                  <a:srgbClr val="000000"/>
                </a:solidFill>
              </a:defRPr>
            </a:lvl4pPr>
            <a:lvl5pPr marL="1501379" indent="-135731">
              <a:defRPr sz="825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agraph with Imag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0050"/>
            <a:ext cx="8266176" cy="54887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66176" cy="2343149"/>
          </a:xfrm>
        </p:spPr>
        <p:txBody>
          <a:bodyPr/>
          <a:lstStyle>
            <a:lvl1pPr>
              <a:lnSpc>
                <a:spcPct val="150000"/>
              </a:lnSpc>
              <a:defRPr sz="1350">
                <a:solidFill>
                  <a:schemeClr val="tx2"/>
                </a:solidFill>
                <a:latin typeface="Arial" pitchFamily="34" charset="0"/>
              </a:defRPr>
            </a:lvl1pPr>
            <a:lvl2pPr>
              <a:defRPr>
                <a:solidFill>
                  <a:srgbClr val="9B1C2F"/>
                </a:solidFill>
              </a:defRPr>
            </a:lvl2pPr>
            <a:lvl3pPr>
              <a:defRPr>
                <a:solidFill>
                  <a:srgbClr val="9B1C2F"/>
                </a:solidFill>
              </a:defRPr>
            </a:lvl3pPr>
            <a:lvl4pPr>
              <a:defRPr>
                <a:solidFill>
                  <a:srgbClr val="9B1C2F"/>
                </a:solidFill>
              </a:defRPr>
            </a:lvl4pPr>
            <a:lvl5pPr>
              <a:defRPr>
                <a:solidFill>
                  <a:srgbClr val="9B1C2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3657600"/>
            <a:ext cx="2304288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353056" y="3657600"/>
            <a:ext cx="2231136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32960" y="3657600"/>
            <a:ext cx="2231136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912864" y="3657600"/>
            <a:ext cx="2231136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ragraph with 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A4103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13334"/>
            <a:ext cx="8266176" cy="2315816"/>
          </a:xfrm>
        </p:spPr>
        <p:txBody>
          <a:bodyPr/>
          <a:lstStyle>
            <a:lvl1pPr>
              <a:lnSpc>
                <a:spcPct val="150000"/>
              </a:lnSpc>
              <a:defRPr sz="1350">
                <a:solidFill>
                  <a:srgbClr val="000000"/>
                </a:solidFill>
                <a:latin typeface="Arial" pitchFamily="34" charset="0"/>
              </a:defRPr>
            </a:lvl1pPr>
            <a:lvl2pPr>
              <a:defRPr>
                <a:solidFill>
                  <a:srgbClr val="9B1C2F"/>
                </a:solidFill>
              </a:defRPr>
            </a:lvl2pPr>
            <a:lvl3pPr>
              <a:defRPr>
                <a:solidFill>
                  <a:srgbClr val="9B1C2F"/>
                </a:solidFill>
              </a:defRPr>
            </a:lvl3pPr>
            <a:lvl4pPr>
              <a:defRPr>
                <a:solidFill>
                  <a:srgbClr val="9B1C2F"/>
                </a:solidFill>
              </a:defRPr>
            </a:lvl4pPr>
            <a:lvl5pPr>
              <a:defRPr>
                <a:solidFill>
                  <a:srgbClr val="9B1C2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1143000"/>
            <a:ext cx="2304288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353056" y="1143000"/>
            <a:ext cx="2231136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632960" y="1143000"/>
            <a:ext cx="2231136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912864" y="1143000"/>
            <a:ext cx="2231136" cy="1028700"/>
          </a:xfrm>
        </p:spPr>
        <p:txBody>
          <a:bodyPr/>
          <a:lstStyle>
            <a:lvl1pPr>
              <a:defRPr sz="825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with Image/Content 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5334000" cy="3429000"/>
          </a:xfrm>
        </p:spPr>
        <p:txBody>
          <a:bodyPr>
            <a:noAutofit/>
          </a:bodyPr>
          <a:lstStyle>
            <a:lvl1pPr>
              <a:defRPr sz="1500">
                <a:solidFill>
                  <a:schemeClr val="bg1">
                    <a:lumMod val="65000"/>
                  </a:schemeClr>
                </a:solidFill>
              </a:defRPr>
            </a:lvl1pPr>
            <a:lvl2pPr>
              <a:lnSpc>
                <a:spcPts val="1800"/>
              </a:lnSpc>
              <a:defRPr sz="1350"/>
            </a:lvl2pPr>
            <a:lvl3pPr>
              <a:lnSpc>
                <a:spcPts val="1800"/>
              </a:lnSpc>
              <a:defRPr sz="1200"/>
            </a:lvl3pPr>
            <a:lvl4pPr>
              <a:lnSpc>
                <a:spcPts val="1800"/>
              </a:lnSpc>
              <a:defRPr sz="1050"/>
            </a:lvl4pPr>
            <a:lvl5pPr>
              <a:lnSpc>
                <a:spcPts val="1800"/>
              </a:lnSpc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ABEBD-494A-48E1-8492-00C1D9BBCCE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126480" y="1200150"/>
            <a:ext cx="3017520" cy="3429000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theme" Target="../theme/theme1.xml"/><Relationship Id="rId29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304800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00050"/>
            <a:ext cx="8266176" cy="54887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66176" cy="3429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4812507"/>
            <a:ext cx="36576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2"/>
                </a:solidFill>
                <a:latin typeface="Arial" pitchFamily="34" charset="0"/>
              </a:defRPr>
            </a:lvl1pPr>
          </a:lstStyle>
          <a:p>
            <a:fld id="{5F2ABEBD-494A-48E1-8492-00C1D9BBCC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NameLogo-condensed-K.eps"/>
          <p:cNvPicPr>
            <a:picLocks noChangeAspect="1"/>
          </p:cNvPicPr>
          <p:nvPr/>
        </p:nvPicPr>
        <p:blipFill>
          <a:blip r:embed="rId2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4819650"/>
            <a:ext cx="3632200" cy="2095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spcBef>
          <a:spcPct val="0"/>
        </a:spcBef>
        <a:buNone/>
        <a:defRPr sz="21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ts val="1950"/>
        </a:lnSpc>
        <a:spcBef>
          <a:spcPts val="300"/>
        </a:spcBef>
        <a:spcAft>
          <a:spcPts val="300"/>
        </a:spcAft>
        <a:buFont typeface="Arial" pitchFamily="34" charset="0"/>
        <a:buNone/>
        <a:defRPr sz="1800" kern="1200">
          <a:solidFill>
            <a:schemeClr val="tx2"/>
          </a:solidFill>
          <a:latin typeface="+mj-lt"/>
          <a:ea typeface="+mn-ea"/>
          <a:cs typeface="+mn-cs"/>
        </a:defRPr>
      </a:lvl1pPr>
      <a:lvl2pPr marL="129779" indent="-129779" algn="l" defTabSz="685800" rtl="0" eaLnBrk="1" latinLnBrk="0" hangingPunct="1">
        <a:lnSpc>
          <a:spcPts val="1950"/>
        </a:lnSpc>
        <a:spcBef>
          <a:spcPts val="300"/>
        </a:spcBef>
        <a:spcAft>
          <a:spcPts val="300"/>
        </a:spcAft>
        <a:buFont typeface="Arial" pitchFamily="34" charset="0"/>
        <a:buChar char="•"/>
        <a:defRPr sz="1500" kern="1200">
          <a:solidFill>
            <a:schemeClr val="tx2"/>
          </a:solidFill>
          <a:latin typeface="+mj-lt"/>
          <a:ea typeface="+mn-ea"/>
          <a:cs typeface="+mn-cs"/>
        </a:defRPr>
      </a:lvl2pPr>
      <a:lvl3pPr marL="466725" indent="-125016" algn="l" defTabSz="685800" rtl="0" eaLnBrk="1" latinLnBrk="0" hangingPunct="1">
        <a:lnSpc>
          <a:spcPts val="1950"/>
        </a:lnSpc>
        <a:spcBef>
          <a:spcPts val="300"/>
        </a:spcBef>
        <a:spcAft>
          <a:spcPts val="300"/>
        </a:spcAft>
        <a:buFont typeface="Arial" pitchFamily="34" charset="0"/>
        <a:buChar char="•"/>
        <a:defRPr sz="1350" kern="1200">
          <a:solidFill>
            <a:schemeClr val="tx2"/>
          </a:solidFill>
          <a:latin typeface="+mj-lt"/>
          <a:ea typeface="+mn-ea"/>
          <a:cs typeface="+mn-cs"/>
        </a:defRPr>
      </a:lvl3pPr>
      <a:lvl4pPr marL="815579" indent="-130969" algn="l" defTabSz="685800" rtl="0" eaLnBrk="1" latinLnBrk="0" hangingPunct="1">
        <a:lnSpc>
          <a:spcPts val="1950"/>
        </a:lnSpc>
        <a:spcBef>
          <a:spcPts val="300"/>
        </a:spcBef>
        <a:spcAft>
          <a:spcPts val="300"/>
        </a:spcAft>
        <a:buFont typeface="Arial" pitchFamily="34" charset="0"/>
        <a:buChar char="•"/>
        <a:defRPr sz="1200" kern="1200">
          <a:solidFill>
            <a:schemeClr val="tx2"/>
          </a:solidFill>
          <a:latin typeface="+mj-lt"/>
          <a:ea typeface="+mn-ea"/>
          <a:cs typeface="+mn-cs"/>
        </a:defRPr>
      </a:lvl4pPr>
      <a:lvl5pPr marL="1152525" indent="-125016" algn="l" defTabSz="685800" rtl="0" eaLnBrk="1" latinLnBrk="0" hangingPunct="1">
        <a:lnSpc>
          <a:spcPts val="1950"/>
        </a:lnSpc>
        <a:spcBef>
          <a:spcPts val="300"/>
        </a:spcBef>
        <a:spcAft>
          <a:spcPts val="300"/>
        </a:spcAft>
        <a:buFont typeface="Arial" pitchFamily="34" charset="0"/>
        <a:buChar char="•"/>
        <a:defRPr sz="1050" kern="1200">
          <a:solidFill>
            <a:schemeClr val="tx2"/>
          </a:solidFill>
          <a:latin typeface="+mj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sec.gov/Archives/edgar/data/320193/000119312515356351/d17062d10k.htm" TargetMode="External"/><Relationship Id="rId3" Type="http://schemas.openxmlformats.org/officeDocument/2006/relationships/hyperlink" Target="https://www.sec.gov/Archives/edgar/data/1134119/000114036116076206/xslForm13F_X01/form13fInfoTable.x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hal.marder.io/highlight/1084869/000108486908000022" TargetMode="External"/><Relationship Id="rId4" Type="http://schemas.openxmlformats.org/officeDocument/2006/relationships/hyperlink" Target="https://docs.google.com/spreadsheets/d/1B58Z9MEZsV69MFLIBv8DEv3sddScBYAKY2yM4ggihVo/edit#gid=2139279180" TargetMode="External"/><Relationship Id="rId5" Type="http://schemas.openxmlformats.org/officeDocument/2006/relationships/hyperlink" Target="http://hal.marder.io/directorships/1084869/000108486908000022/2.6.N.169262" TargetMode="External"/><Relationship Id="rId6" Type="http://schemas.openxmlformats.org/officeDocument/2006/relationships/hyperlink" Target="https://bitbucket.org/iangow/director_bio/src/dfaecdf9842eb0d469b05df7613c6d19ab66ed3b/directorships/directorship_regex.py?at=master&amp;fileviewer=file-view-default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sec.gov/Archives/edgar/data/1084869/000108486908000022/proxy.txt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iangow.me/examples/999419_T.xml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file:///Users\igow\git\personality\data\LIWC2007dictionary_mod.xls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azakolyukina/bs_linguistics/blob/master/non_answers/regex.txt" TargetMode="External"/><Relationship Id="rId3" Type="http://schemas.openxmlformats.org/officeDocument/2006/relationships/hyperlink" Target="https://github.com/azakolyukina/bs_linguistics/tree/master/non_answers/word_list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Textual Data in Research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2756730"/>
            <a:ext cx="6067425" cy="1621252"/>
          </a:xfrm>
        </p:spPr>
        <p:txBody>
          <a:bodyPr/>
          <a:lstStyle/>
          <a:p>
            <a:r>
              <a:rPr lang="en-US" sz="1350" dirty="0">
                <a:solidFill>
                  <a:srgbClr val="000000"/>
                </a:solidFill>
              </a:rPr>
              <a:t>Ian Gow</a:t>
            </a:r>
            <a:r>
              <a:rPr lang="en-US" sz="1350" dirty="0">
                <a:solidFill>
                  <a:srgbClr val="000000"/>
                </a:solidFill>
              </a:rPr>
              <a:t/>
            </a:r>
            <a:br>
              <a:rPr lang="en-US" sz="1350" dirty="0">
                <a:solidFill>
                  <a:srgbClr val="000000"/>
                </a:solidFill>
              </a:rPr>
            </a:br>
            <a:endParaRPr lang="en-US" sz="1350" dirty="0">
              <a:solidFill>
                <a:srgbClr val="000000"/>
              </a:solidFill>
            </a:endParaRPr>
          </a:p>
          <a:p>
            <a:pPr algn="ctr"/>
            <a:endParaRPr lang="en-US" sz="1500" dirty="0">
              <a:solidFill>
                <a:srgbClr val="000000"/>
              </a:solidFill>
            </a:endParaRPr>
          </a:p>
          <a:p>
            <a:pPr algn="ctr"/>
            <a:r>
              <a:rPr lang="en-US" sz="1350" dirty="0">
                <a:solidFill>
                  <a:srgbClr val="000000"/>
                </a:solidFill>
              </a:rPr>
              <a:t>HBS </a:t>
            </a:r>
            <a:r>
              <a:rPr lang="en-US" sz="1350" dirty="0">
                <a:solidFill>
                  <a:srgbClr val="000000"/>
                </a:solidFill>
              </a:rPr>
              <a:t>Common </a:t>
            </a:r>
            <a:r>
              <a:rPr lang="en-US" sz="1350" dirty="0">
                <a:solidFill>
                  <a:srgbClr val="000000"/>
                </a:solidFill>
              </a:rPr>
              <a:t>Connection</a:t>
            </a:r>
          </a:p>
          <a:p>
            <a:pPr algn="ctr"/>
            <a:r>
              <a:rPr lang="en-US" sz="1350" dirty="0">
                <a:solidFill>
                  <a:srgbClr val="000000"/>
                </a:solidFill>
              </a:rPr>
              <a:t>6 </a:t>
            </a:r>
            <a:r>
              <a:rPr lang="en-US" sz="1350" dirty="0">
                <a:solidFill>
                  <a:srgbClr val="000000"/>
                </a:solidFill>
              </a:rPr>
              <a:t>O</a:t>
            </a:r>
            <a:r>
              <a:rPr lang="en-US" sz="1350" dirty="0">
                <a:solidFill>
                  <a:srgbClr val="000000"/>
                </a:solidFill>
              </a:rPr>
              <a:t>ctober 2016</a:t>
            </a:r>
            <a:endParaRPr lang="en-US" sz="15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98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Source: SEC filings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smtClean="0"/>
              <a:t>Financial reports (</a:t>
            </a:r>
            <a:r>
              <a:rPr lang="en-US" dirty="0" smtClean="0">
                <a:hlinkClick r:id="rId2"/>
              </a:rPr>
              <a:t>10-K</a:t>
            </a:r>
            <a:r>
              <a:rPr lang="en-US" dirty="0" smtClean="0"/>
              <a:t>, 10-Q)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Proxy statements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Comment letters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Court orders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Investment holdings (</a:t>
            </a:r>
            <a:r>
              <a:rPr lang="en-US" dirty="0" smtClean="0">
                <a:hlinkClick r:id="rId3"/>
              </a:rPr>
              <a:t>13-F</a:t>
            </a:r>
            <a:r>
              <a:rPr lang="en-US" dirty="0" smtClean="0"/>
              <a:t>)</a:t>
            </a:r>
          </a:p>
          <a:p>
            <a:pPr marL="257175" indent="-257175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Comment letters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/>
              <a:t>SEC staff </a:t>
            </a:r>
            <a:r>
              <a:rPr lang="en-US" dirty="0" smtClean="0"/>
              <a:t>issue comment letters </a:t>
            </a:r>
            <a:r>
              <a:rPr lang="en-US" dirty="0"/>
              <a:t>in connection with their review of disclosure </a:t>
            </a:r>
            <a:r>
              <a:rPr lang="en-US" dirty="0" smtClean="0"/>
              <a:t>filings. May </a:t>
            </a:r>
            <a:r>
              <a:rPr lang="en-US" dirty="0"/>
              <a:t>request that a company </a:t>
            </a:r>
            <a:endParaRPr lang="en-US" dirty="0" smtClean="0"/>
          </a:p>
          <a:p>
            <a:pPr marL="386954" lvl="1" indent="-257175">
              <a:buFont typeface="Arial" charset="0"/>
              <a:buChar char="•"/>
            </a:pPr>
            <a:r>
              <a:rPr lang="en-US" dirty="0"/>
              <a:t>P</a:t>
            </a:r>
            <a:r>
              <a:rPr lang="en-US" dirty="0" smtClean="0"/>
              <a:t>rovide </a:t>
            </a:r>
            <a:r>
              <a:rPr lang="en-US" dirty="0"/>
              <a:t>additional </a:t>
            </a:r>
            <a:r>
              <a:rPr lang="en-US" dirty="0" smtClean="0"/>
              <a:t>information </a:t>
            </a:r>
            <a:r>
              <a:rPr lang="en-US" dirty="0"/>
              <a:t>so the staff can better </a:t>
            </a:r>
            <a:r>
              <a:rPr lang="en-US" dirty="0" smtClean="0"/>
              <a:t>understand </a:t>
            </a:r>
            <a:r>
              <a:rPr lang="en-US" dirty="0"/>
              <a:t>the company’s disclosure</a:t>
            </a:r>
            <a:r>
              <a:rPr lang="en-US" dirty="0" smtClean="0"/>
              <a:t>,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Amend an SEC filing to revise a disclosure or provide </a:t>
            </a:r>
            <a:r>
              <a:rPr lang="en-US" dirty="0"/>
              <a:t>additional </a:t>
            </a:r>
            <a:r>
              <a:rPr lang="en-US" dirty="0" smtClean="0"/>
              <a:t>disclosure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Provide additional or different disclosure in a future filing 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SEC began publicly releasing this correspondence in 2005 for filings made after August 1, 2004 that were reviewed by </a:t>
            </a:r>
            <a:r>
              <a:rPr lang="en-US" dirty="0" smtClean="0"/>
              <a:t>SEC </a:t>
            </a:r>
            <a:r>
              <a:rPr lang="en-US" dirty="0"/>
              <a:t>staff</a:t>
            </a:r>
            <a:r>
              <a:rPr lang="en-US" dirty="0" smtClean="0"/>
              <a:t>.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But letters are in PDF format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7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Director biographies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smtClean="0"/>
              <a:t>Directors provide biographies to shareholders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Some casual empiricism suggested some strategic choices in disclosure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To examine this properly, we needed a panel data set of director biographies.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No vendor collects these data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So we needed to go to the raw (text) </a:t>
            </a:r>
            <a:r>
              <a:rPr lang="en-US" dirty="0" smtClean="0">
                <a:hlinkClick r:id="rId2"/>
              </a:rPr>
              <a:t>data</a:t>
            </a:r>
            <a:r>
              <a:rPr lang="en-US" dirty="0" smtClean="0"/>
              <a:t>.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Collected </a:t>
            </a:r>
            <a:r>
              <a:rPr lang="en-US" dirty="0" smtClean="0">
                <a:hlinkClick r:id="rId3"/>
              </a:rPr>
              <a:t>bios</a:t>
            </a:r>
            <a:r>
              <a:rPr lang="en-US" dirty="0" smtClean="0"/>
              <a:t> using RAs (using </a:t>
            </a:r>
            <a:r>
              <a:rPr lang="en-US" dirty="0" smtClean="0">
                <a:hlinkClick r:id="rId4"/>
              </a:rPr>
              <a:t>Google Sheets</a:t>
            </a:r>
            <a:r>
              <a:rPr lang="en-US" dirty="0" smtClean="0"/>
              <a:t>)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Collected </a:t>
            </a:r>
            <a:r>
              <a:rPr lang="en-US" i="1" dirty="0" smtClean="0"/>
              <a:t>some</a:t>
            </a:r>
            <a:r>
              <a:rPr lang="en-US" dirty="0" smtClean="0"/>
              <a:t> </a:t>
            </a:r>
            <a:r>
              <a:rPr lang="en-US" dirty="0" smtClean="0">
                <a:hlinkClick r:id="rId5"/>
              </a:rPr>
              <a:t>directorships </a:t>
            </a:r>
            <a:r>
              <a:rPr lang="en-US" dirty="0" smtClean="0"/>
              <a:t>using RAs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Use </a:t>
            </a:r>
            <a:r>
              <a:rPr lang="en-US" dirty="0" smtClean="0">
                <a:hlinkClick r:id="rId6"/>
              </a:rPr>
              <a:t>regular expressions </a:t>
            </a:r>
            <a:r>
              <a:rPr lang="en-US" dirty="0" smtClean="0"/>
              <a:t>to identify directorships mentioned.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13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Source: </a:t>
            </a:r>
            <a:r>
              <a:rPr lang="en-US" dirty="0" err="1" smtClean="0"/>
              <a:t>StreetEvents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smtClean="0"/>
              <a:t>Transcripts of more than 300,000 conference calls, etc.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Data updates provided monthly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Data provided as </a:t>
            </a:r>
            <a:r>
              <a:rPr lang="en-US" dirty="0" smtClean="0">
                <a:hlinkClick r:id="rId2"/>
              </a:rPr>
              <a:t>XML files</a:t>
            </a:r>
            <a:endParaRPr lang="en-US" dirty="0" smtClean="0"/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Processed using Perl scripts into “clean” data stored in PostgreSQL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Then easily subjected to analysis</a:t>
            </a:r>
          </a:p>
          <a:p>
            <a:pPr marL="257175" indent="-257175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93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StreetEvents</a:t>
            </a:r>
            <a:r>
              <a:rPr lang="en-US" dirty="0" smtClean="0"/>
              <a:t> data: Fog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smtClean="0"/>
              <a:t>Fog is a measure of linguistic complexity.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Used by Feng Li in his dissertation (JAE 2008)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So I emailed Feng for the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3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StreetEvents</a:t>
            </a:r>
            <a:r>
              <a:rPr lang="en-US" dirty="0"/>
              <a:t> data: Fog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900" dirty="0"/>
              <a:t>Hi Ian,</a:t>
            </a:r>
          </a:p>
          <a:p>
            <a:pPr>
              <a:lnSpc>
                <a:spcPct val="100000"/>
              </a:lnSpc>
            </a:pPr>
            <a:r>
              <a:rPr lang="en-US" sz="900" dirty="0"/>
              <a:t>I used Perl for the calculations. Here is the core part, it’s actually very simple. You need to save the file to a .txt file and download and install a Perl module called “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Lingua::EN::Fathom</a:t>
            </a:r>
            <a:r>
              <a:rPr lang="en-US" sz="900" dirty="0"/>
              <a:t>”.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9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use Lingua::EN::Fathom;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my $text = new Lingua::EN::Fathom;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$text-&gt;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analyse_file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("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file.txt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");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900" dirty="0"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$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percent_complex_words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 = $text-&gt;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percent_complex_words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$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num_sentences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     = $text-&gt;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num_sentences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$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words_per_sentence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 = $text-&gt;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words_per_sentence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 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$fog   = $text-&gt;fog; 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Print "$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cik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, $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filedate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, $file, 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$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percent_complex_words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, $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num_sentences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, ";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Print "$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words_per_sentence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, $fog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, \n";</a:t>
            </a:r>
            <a:endParaRPr lang="en-US" sz="900" dirty="0"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/>
              <a:t> 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900" dirty="0"/>
              <a:t>Let </a:t>
            </a:r>
            <a:r>
              <a:rPr lang="en-US" sz="900" dirty="0"/>
              <a:t>me know if you need more info about this</a:t>
            </a:r>
            <a:r>
              <a:rPr lang="en-US" sz="900" dirty="0"/>
              <a:t>.</a:t>
            </a:r>
            <a:endParaRPr lang="en-US" sz="900" dirty="0"/>
          </a:p>
          <a:p>
            <a:r>
              <a:rPr lang="en-US" sz="900" dirty="0"/>
              <a:t>Life is fine, busy with the recruiting stuff </a:t>
            </a:r>
            <a:r>
              <a:rPr lang="en-US" sz="900" dirty="0"/>
              <a:t>lately. Hope </a:t>
            </a:r>
            <a:r>
              <a:rPr lang="en-US" sz="900" dirty="0"/>
              <a:t>all is well with you.</a:t>
            </a:r>
          </a:p>
          <a:p>
            <a:r>
              <a:rPr lang="en-US" sz="900" dirty="0"/>
              <a:t>Feng</a:t>
            </a:r>
          </a:p>
          <a:p>
            <a:r>
              <a:rPr lang="en-US" sz="900" dirty="0"/>
              <a:t>Note: 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cpan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 -</a:t>
            </a:r>
            <a:r>
              <a:rPr lang="en-US" sz="9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 Lingua::EN::</a:t>
            </a:r>
            <a:r>
              <a:rPr lang="en-US" sz="900" dirty="0">
                <a:latin typeface="Consolas" charset="0"/>
                <a:ea typeface="Consolas" charset="0"/>
                <a:cs typeface="Consolas" charset="0"/>
              </a:rPr>
              <a:t>Fathom</a:t>
            </a:r>
            <a:r>
              <a:rPr lang="en-US" sz="900" dirty="0"/>
              <a:t> </a:t>
            </a:r>
            <a:r>
              <a:rPr lang="en-US" sz="900" dirty="0"/>
              <a:t>installs this module.</a:t>
            </a:r>
            <a:endParaRPr lang="en-US" sz="9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42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StreetEvents</a:t>
            </a:r>
            <a:r>
              <a:rPr lang="en-US" dirty="0"/>
              <a:t> data: Fog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dirty="0"/>
              <a:t>Fortunately, PostgreSQL allows you to define functions using other languages, including Perl, Python, R, C, SQL, JavaScript.</a:t>
            </a:r>
            <a:endParaRPr lang="en-US" sz="12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200" dirty="0"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CREATE 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OR REPLACE FUNCTION </a:t>
            </a:r>
            <a:r>
              <a:rPr lang="en-US" sz="1200" dirty="0" err="1">
                <a:latin typeface="Consolas" charset="0"/>
                <a:ea typeface="Consolas" charset="0"/>
                <a:cs typeface="Consolas" charset="0"/>
              </a:rPr>
              <a:t>fog_original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(text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RETURNS 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double precision 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AS $BODY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$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# Load Perl modules that calculate fog, etc.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use Lingua::EN::Fathom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;</a:t>
            </a:r>
            <a:endParaRPr lang="en-US" sz="1200" dirty="0"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my $text = new Lingua::EN::Fathom;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if (defined($_[0]))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  $text-&gt;</a:t>
            </a:r>
            <a:r>
              <a:rPr lang="en-US" sz="1200" dirty="0" err="1">
                <a:latin typeface="Consolas" charset="0"/>
                <a:ea typeface="Consolas" charset="0"/>
                <a:cs typeface="Consolas" charset="0"/>
              </a:rPr>
              <a:t>analyse_block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($_[0]);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  return($text-&gt;fog);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200" dirty="0"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$BODY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LANGUAGE </a:t>
            </a:r>
            <a:r>
              <a:rPr lang="en-US" sz="1200" dirty="0" err="1">
                <a:latin typeface="Consolas" charset="0"/>
                <a:ea typeface="Consolas" charset="0"/>
                <a:cs typeface="Consolas" charset="0"/>
              </a:rPr>
              <a:t>plperlu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4044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StreetEvents</a:t>
            </a:r>
            <a:r>
              <a:rPr lang="en-US" dirty="0" smtClean="0"/>
              <a:t>: Other linguistic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smtClean="0"/>
              <a:t>LIWC, etc.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Non-answers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6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features to personality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3419373" y="-420668"/>
            <a:ext cx="2332685" cy="546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29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features to </a:t>
            </a:r>
            <a:r>
              <a:rPr lang="en-US" dirty="0" smtClean="0"/>
              <a:t>personality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1838" y="342900"/>
            <a:ext cx="3367757" cy="5270913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1165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live in a time of exponential growth in the amount of data</a:t>
            </a:r>
          </a:p>
          <a:p>
            <a:pPr lvl="1"/>
            <a:r>
              <a:rPr lang="en-US" dirty="0" smtClean="0"/>
              <a:t>Much of this data is textual, either in nature or form</a:t>
            </a:r>
          </a:p>
          <a:p>
            <a:r>
              <a:rPr lang="en-US" dirty="0" smtClean="0"/>
              <a:t>This growth creates opportunities for researchers</a:t>
            </a:r>
          </a:p>
          <a:p>
            <a:r>
              <a:rPr lang="en-US" dirty="0" smtClean="0"/>
              <a:t>But capitalizing on these opportunities requires new skills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mr-IN" dirty="0" smtClean="0"/>
              <a:t>…</a:t>
            </a:r>
            <a:r>
              <a:rPr lang="en-US" dirty="0" smtClean="0"/>
              <a:t> and new ways of working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700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Personality: Linguistic features</a:t>
            </a:r>
            <a:endParaRPr lang="en-US" dirty="0"/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" t="14609" r="7434" b="18190"/>
          <a:stretch/>
        </p:blipFill>
        <p:spPr>
          <a:xfrm>
            <a:off x="1753079" y="1200150"/>
            <a:ext cx="5665227" cy="3429000"/>
          </a:xfrm>
        </p:spPr>
      </p:pic>
    </p:spTree>
    <p:extLst>
      <p:ext uri="{BB962C8B-B14F-4D97-AF65-F5344CB8AC3E}">
        <p14:creationId xmlns:p14="http://schemas.microsoft.com/office/powerpoint/2010/main" val="92325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Personality: Constructing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smtClean="0"/>
              <a:t>Get LIWC </a:t>
            </a:r>
            <a:r>
              <a:rPr lang="en-US" dirty="0" smtClean="0">
                <a:hlinkClick r:id="rId2" action="ppaction://hlinkfile"/>
              </a:rPr>
              <a:t>data</a:t>
            </a:r>
            <a:endParaRPr lang="en-US" dirty="0" smtClean="0"/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Process data (word lists essentially), put in database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Extract data (word lists), construct regular expressions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Match regular expressions to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775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smtClean="0"/>
              <a:t>We estimate that about 15% of questions asked on earnings conference calls are not answered.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How to identify non-answers?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1. Manually code a random sample of answers.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2. Split sample into training and test sub-samples.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3. Develop </a:t>
            </a:r>
            <a:r>
              <a:rPr lang="en-US" dirty="0" smtClean="0">
                <a:hlinkClick r:id="rId2"/>
              </a:rPr>
              <a:t>regular expressions</a:t>
            </a:r>
            <a:r>
              <a:rPr lang="en-US" dirty="0" smtClean="0"/>
              <a:t> (including </a:t>
            </a:r>
            <a:r>
              <a:rPr lang="en-US" dirty="0" smtClean="0">
                <a:hlinkClick r:id="rId3"/>
              </a:rPr>
              <a:t>word lists</a:t>
            </a:r>
            <a:r>
              <a:rPr lang="en-US" dirty="0" smtClean="0"/>
              <a:t>) to flag non-answers in training sample.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4. Evaluate performance of regular </a:t>
            </a:r>
            <a:r>
              <a:rPr lang="en-US" dirty="0"/>
              <a:t>expressions </a:t>
            </a:r>
            <a:r>
              <a:rPr lang="en-US" dirty="0" smtClean="0"/>
              <a:t>on test sample.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5. Apply regular expressions to larger data set.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16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of this talk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Highlight a few interesting sources of textual data</a:t>
            </a:r>
          </a:p>
          <a:p>
            <a:pPr lvl="1"/>
            <a:r>
              <a:rPr lang="en-US" sz="1650" dirty="0"/>
              <a:t>How to collect</a:t>
            </a:r>
          </a:p>
          <a:p>
            <a:pPr lvl="1"/>
            <a:r>
              <a:rPr lang="en-US" sz="1650" dirty="0"/>
              <a:t>How to organize and store</a:t>
            </a:r>
          </a:p>
          <a:p>
            <a:r>
              <a:rPr lang="en-US" sz="1800" dirty="0"/>
              <a:t>Describe a few ways that textual data can be used</a:t>
            </a:r>
          </a:p>
          <a:p>
            <a:pPr lvl="1"/>
            <a:r>
              <a:rPr lang="en-US" sz="1650" dirty="0"/>
              <a:t>As sources of discrete data</a:t>
            </a:r>
          </a:p>
          <a:p>
            <a:pPr lvl="1"/>
            <a:r>
              <a:rPr lang="en-US" sz="1650" dirty="0"/>
              <a:t>As linguistic data</a:t>
            </a:r>
          </a:p>
          <a:p>
            <a:r>
              <a:rPr lang="en-US" sz="1800" dirty="0"/>
              <a:t>Showcase a few tools</a:t>
            </a:r>
          </a:p>
          <a:p>
            <a:r>
              <a:rPr lang="en-US" sz="1800" dirty="0"/>
              <a:t>Provide a few examples of how I have used textual data in my research</a:t>
            </a:r>
            <a:endParaRPr lang="en-US" sz="1650" dirty="0"/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4161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smtClean="0"/>
              <a:t>“Deep” linguistic analysis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Audio or video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Statistical (machine) learning (hints only)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Fancy proprietary software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“Big data”</a:t>
            </a:r>
          </a:p>
        </p:txBody>
      </p:sp>
    </p:spTree>
    <p:extLst>
      <p:ext uri="{BB962C8B-B14F-4D97-AF65-F5344CB8AC3E}">
        <p14:creationId xmlns:p14="http://schemas.microsoft.com/office/powerpoint/2010/main" val="42674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Limits: My background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8497" y="1200150"/>
            <a:ext cx="517439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 of textual data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StreetEvents</a:t>
            </a:r>
            <a:r>
              <a:rPr lang="en-US" dirty="0" smtClean="0">
                <a:solidFill>
                  <a:schemeClr val="tx2"/>
                </a:solidFill>
              </a:rPr>
              <a:t>: 300,000+ conference calls, etc.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SEC filings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>
                <a:solidFill>
                  <a:schemeClr val="tx2"/>
                </a:solidFill>
              </a:rPr>
              <a:t>Press filings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Newspapers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>
                <a:solidFill>
                  <a:schemeClr val="tx2"/>
                </a:solidFill>
              </a:rPr>
              <a:t>… the internet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036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Tools: Programming languages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/>
              <a:t>Regular expressions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SAS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Stata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Perl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Python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R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49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828800" y="1400175"/>
            <a:ext cx="5856732" cy="2686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350" dirty="0"/>
              <a:t>PostgreSQL database (250-300 GB)</a:t>
            </a:r>
            <a:endParaRPr lang="en-US" sz="1350" dirty="0"/>
          </a:p>
        </p:txBody>
      </p:sp>
      <p:sp>
        <p:nvSpPr>
          <p:cNvPr id="8" name="Rectangle 7"/>
          <p:cNvSpPr/>
          <p:nvPr/>
        </p:nvSpPr>
        <p:spPr>
          <a:xfrm>
            <a:off x="2000250" y="1714500"/>
            <a:ext cx="2343150" cy="20574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350" dirty="0"/>
              <a:t>General-purpose data</a:t>
            </a:r>
          </a:p>
          <a:p>
            <a:pPr marL="214313" indent="-214313">
              <a:buFontTx/>
              <a:buChar char="-"/>
            </a:pPr>
            <a:r>
              <a:rPr lang="en-US" sz="1350" dirty="0"/>
              <a:t>WRDS</a:t>
            </a:r>
          </a:p>
          <a:p>
            <a:pPr marL="214313" indent="-214313">
              <a:buFontTx/>
              <a:buChar char="-"/>
            </a:pPr>
            <a:r>
              <a:rPr lang="en-US" sz="1350" dirty="0"/>
              <a:t>Data from internet</a:t>
            </a:r>
          </a:p>
          <a:p>
            <a:pPr marL="214313" indent="-214313">
              <a:buFontTx/>
              <a:buChar char="-"/>
            </a:pPr>
            <a:r>
              <a:rPr lang="en-US" sz="1350" dirty="0"/>
              <a:t>Data from private sources</a:t>
            </a:r>
          </a:p>
        </p:txBody>
      </p:sp>
      <p:sp>
        <p:nvSpPr>
          <p:cNvPr id="9" name="Rectangle 8"/>
          <p:cNvSpPr/>
          <p:nvPr/>
        </p:nvSpPr>
        <p:spPr>
          <a:xfrm>
            <a:off x="5105447" y="1702253"/>
            <a:ext cx="1428750" cy="8572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/>
              <a:t>Project-specific data</a:t>
            </a:r>
            <a:endParaRPr lang="en-US" sz="1350" dirty="0"/>
          </a:p>
        </p:txBody>
      </p:sp>
      <p:sp>
        <p:nvSpPr>
          <p:cNvPr id="10" name="Rectangle 9"/>
          <p:cNvSpPr/>
          <p:nvPr/>
        </p:nvSpPr>
        <p:spPr>
          <a:xfrm>
            <a:off x="6115050" y="2743200"/>
            <a:ext cx="1428750" cy="8572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Project-specific analysis</a:t>
            </a:r>
            <a:endParaRPr lang="en-US" sz="1350" dirty="0"/>
          </a:p>
        </p:txBody>
      </p:sp>
      <p:sp>
        <p:nvSpPr>
          <p:cNvPr id="11" name="TextBox 10"/>
          <p:cNvSpPr txBox="1"/>
          <p:nvPr/>
        </p:nvSpPr>
        <p:spPr>
          <a:xfrm>
            <a:off x="1988003" y="4123551"/>
            <a:ext cx="447430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Some data is kept in system files (e.g., raw SEC filings).</a:t>
            </a:r>
            <a:endParaRPr lang="en-US" sz="1350" dirty="0"/>
          </a:p>
        </p:txBody>
      </p:sp>
      <p:sp>
        <p:nvSpPr>
          <p:cNvPr id="14" name="Right Arrow 13"/>
          <p:cNvSpPr/>
          <p:nvPr/>
        </p:nvSpPr>
        <p:spPr>
          <a:xfrm>
            <a:off x="4343400" y="1943101"/>
            <a:ext cx="762047" cy="3429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Right Arrow 14"/>
          <p:cNvSpPr/>
          <p:nvPr/>
        </p:nvSpPr>
        <p:spPr>
          <a:xfrm>
            <a:off x="4343400" y="3102429"/>
            <a:ext cx="1771650" cy="3429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Bent Arrow 15"/>
          <p:cNvSpPr/>
          <p:nvPr/>
        </p:nvSpPr>
        <p:spPr>
          <a:xfrm>
            <a:off x="6591346" y="2106975"/>
            <a:ext cx="609554" cy="693376"/>
          </a:xfrm>
          <a:prstGeom prst="bentArrow">
            <a:avLst/>
          </a:prstGeom>
          <a:solidFill>
            <a:schemeClr val="bg1"/>
          </a:solidFill>
          <a:scene3d>
            <a:camera prst="orthographicFront">
              <a:rot lat="0" lon="0" rev="162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09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Database: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7175" indent="-257175">
              <a:buFont typeface="Arial" charset="0"/>
              <a:buChar char="•"/>
            </a:pPr>
            <a:r>
              <a:rPr lang="en-US" dirty="0" smtClean="0"/>
              <a:t>Tends to force you to address messy data issues upfront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Encoding! (Most text comes in UTF-8 nowadays.)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Makes tool re-use easier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Facilitates using the best tools for the job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Stanford NLP tools are in Java, but other tools are in Perl or Python and analysis might be done in R or Stata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Finding Python experts might be easier than finding Stata whizzes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Facilitates parallel processing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Many tasks are “</a:t>
            </a:r>
            <a:r>
              <a:rPr lang="en-US" dirty="0" err="1" smtClean="0"/>
              <a:t>embarassingly</a:t>
            </a:r>
            <a:r>
              <a:rPr lang="en-US" dirty="0" smtClean="0"/>
              <a:t> parallel” but costly</a:t>
            </a:r>
          </a:p>
          <a:p>
            <a:pPr marL="257175" indent="-257175">
              <a:buFont typeface="Arial" charset="0"/>
              <a:buChar char="•"/>
            </a:pPr>
            <a:r>
              <a:rPr lang="en-US" dirty="0" smtClean="0"/>
              <a:t>Makes sharing data easier</a:t>
            </a:r>
          </a:p>
          <a:p>
            <a:pPr marL="386954" lvl="1" indent="-257175">
              <a:buFont typeface="Arial" charset="0"/>
              <a:buChar char="•"/>
            </a:pPr>
            <a:r>
              <a:rPr lang="en-US" dirty="0" smtClean="0"/>
              <a:t>Text data can be “big”</a:t>
            </a:r>
          </a:p>
        </p:txBody>
      </p:sp>
    </p:spTree>
    <p:extLst>
      <p:ext uri="{BB962C8B-B14F-4D97-AF65-F5344CB8AC3E}">
        <p14:creationId xmlns:p14="http://schemas.microsoft.com/office/powerpoint/2010/main" val="90867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BS_PPT_Template_JA_03">
  <a:themeElements>
    <a:clrScheme name="Custom 7">
      <a:dk1>
        <a:srgbClr val="A41034"/>
      </a:dk1>
      <a:lt1>
        <a:srgbClr val="FFFFFF"/>
      </a:lt1>
      <a:dk2>
        <a:srgbClr val="000000"/>
      </a:dk2>
      <a:lt2>
        <a:srgbClr val="C2C4C3"/>
      </a:lt2>
      <a:accent1>
        <a:srgbClr val="3EBBB2"/>
      </a:accent1>
      <a:accent2>
        <a:srgbClr val="CED665"/>
      </a:accent2>
      <a:accent3>
        <a:srgbClr val="93E7F5"/>
      </a:accent3>
      <a:accent4>
        <a:srgbClr val="FCD4A1"/>
      </a:accent4>
      <a:accent5>
        <a:srgbClr val="DC4230"/>
      </a:accent5>
      <a:accent6>
        <a:srgbClr val="EFA545"/>
      </a:accent6>
      <a:hlink>
        <a:srgbClr val="4BB4B9"/>
      </a:hlink>
      <a:folHlink>
        <a:srgbClr val="000000"/>
      </a:folHlink>
    </a:clrScheme>
    <a:fontScheme name="Harvard Business Schoo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HBS00-0.thmx</Template>
  <TotalTime>16888</TotalTime>
  <Words>896</Words>
  <Application>Microsoft Macintosh PowerPoint</Application>
  <PresentationFormat>On-screen Show (16:9)</PresentationFormat>
  <Paragraphs>147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Calibri</vt:lpstr>
      <vt:lpstr>Consolas</vt:lpstr>
      <vt:lpstr>Arial</vt:lpstr>
      <vt:lpstr>HBS_PPT_Template_JA_03</vt:lpstr>
      <vt:lpstr>Using Textual Data in Research</vt:lpstr>
      <vt:lpstr>Big picture</vt:lpstr>
      <vt:lpstr>Goals of this talk</vt:lpstr>
      <vt:lpstr>Limits</vt:lpstr>
      <vt:lpstr>Limits: My background</vt:lpstr>
      <vt:lpstr>Sources of textual data</vt:lpstr>
      <vt:lpstr>Tools: Programming languages</vt:lpstr>
      <vt:lpstr>Database</vt:lpstr>
      <vt:lpstr>Database: Value</vt:lpstr>
      <vt:lpstr>Source: SEC filings</vt:lpstr>
      <vt:lpstr>Example: Comment letters</vt:lpstr>
      <vt:lpstr>Example: Director biographies</vt:lpstr>
      <vt:lpstr>Source: StreetEvents</vt:lpstr>
      <vt:lpstr>StreetEvents data: Fog</vt:lpstr>
      <vt:lpstr>StreetEvents data: Fog</vt:lpstr>
      <vt:lpstr>StreetEvents data: Fog</vt:lpstr>
      <vt:lpstr>StreetEvents: Other linguistic features</vt:lpstr>
      <vt:lpstr>Mapping features to personality</vt:lpstr>
      <vt:lpstr>Mapping features to personality (cont)</vt:lpstr>
      <vt:lpstr>Personality: Linguistic features</vt:lpstr>
      <vt:lpstr>Personality: Constructing features</vt:lpstr>
      <vt:lpstr>Non-answers</vt:lpstr>
    </vt:vector>
  </TitlesOfParts>
  <Company>Harvard Business School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Consequences to Directors of Shareholder Activism</dc:title>
  <dc:creator>Sa-Pyung Shin</dc:creator>
  <cp:lastModifiedBy>Gow, Ian</cp:lastModifiedBy>
  <cp:revision>495</cp:revision>
  <cp:lastPrinted>2014-05-07T15:17:38Z</cp:lastPrinted>
  <dcterms:created xsi:type="dcterms:W3CDTF">2013-09-30T22:48:26Z</dcterms:created>
  <dcterms:modified xsi:type="dcterms:W3CDTF">2016-10-06T21:28:45Z</dcterms:modified>
</cp:coreProperties>
</file>

<file path=docProps/thumbnail.jpeg>
</file>